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8"/>
  </p:notesMasterIdLst>
  <p:handoutMasterIdLst>
    <p:handoutMasterId r:id="rId9"/>
  </p:handoutMasterIdLst>
  <p:sldIdLst>
    <p:sldId id="256" r:id="rId2"/>
    <p:sldId id="258" r:id="rId3"/>
    <p:sldId id="259" r:id="rId4"/>
    <p:sldId id="261" r:id="rId5"/>
    <p:sldId id="260" r:id="rId6"/>
    <p:sldId id="257" r:id="rId7"/>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1727" autoAdjust="0"/>
  </p:normalViewPr>
  <p:slideViewPr>
    <p:cSldViewPr snapToGrid="0">
      <p:cViewPr varScale="1">
        <p:scale>
          <a:sx n="84" d="100"/>
          <a:sy n="84" d="100"/>
        </p:scale>
        <p:origin x="81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5394F429-13D6-449A-9103-FCA08DE26D38}" type="datetimeFigureOut">
              <a:rPr lang="en-US" smtClean="0"/>
              <a:t>3/4/2015</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5B8D4451-B35E-425E-9D7F-184375A7BEDC}" type="slidenum">
              <a:rPr lang="en-US" smtClean="0"/>
              <a:t>‹#›</a:t>
            </a:fld>
            <a:endParaRPr lang="en-US"/>
          </a:p>
        </p:txBody>
      </p:sp>
    </p:spTree>
    <p:extLst>
      <p:ext uri="{BB962C8B-B14F-4D97-AF65-F5344CB8AC3E}">
        <p14:creationId xmlns:p14="http://schemas.microsoft.com/office/powerpoint/2010/main" val="3452237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2CC7F82E-A59A-4A6C-86AD-4B76061B6F36}" type="datetimeFigureOut">
              <a:rPr lang="en-US" smtClean="0"/>
              <a:t>3/4/2015</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A394C61D-C64B-4166-AF38-75720729F7A5}" type="slidenum">
              <a:rPr lang="en-US" smtClean="0"/>
              <a:t>‹#›</a:t>
            </a:fld>
            <a:endParaRPr lang="en-US"/>
          </a:p>
        </p:txBody>
      </p:sp>
    </p:spTree>
    <p:extLst>
      <p:ext uri="{BB962C8B-B14F-4D97-AF65-F5344CB8AC3E}">
        <p14:creationId xmlns:p14="http://schemas.microsoft.com/office/powerpoint/2010/main" val="680920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94C61D-C64B-4166-AF38-75720729F7A5}" type="slidenum">
              <a:rPr lang="en-US" smtClean="0"/>
              <a:t>5</a:t>
            </a:fld>
            <a:endParaRPr lang="en-US"/>
          </a:p>
        </p:txBody>
      </p:sp>
    </p:spTree>
    <p:extLst>
      <p:ext uri="{BB962C8B-B14F-4D97-AF65-F5344CB8AC3E}">
        <p14:creationId xmlns:p14="http://schemas.microsoft.com/office/powerpoint/2010/main" val="998126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ABD7DBE-0084-46AD-B806-54DA1962B8C7}" type="datetimeFigureOut">
              <a:rPr lang="en-US" smtClean="0"/>
              <a:t>3/4/2015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4192248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D7DBE-0084-46AD-B806-54DA1962B8C7}"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14362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BD7DBE-0084-46AD-B806-54DA1962B8C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2722035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BD7DBE-0084-46AD-B806-54DA1962B8C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3711410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BD7DBE-0084-46AD-B806-54DA1962B8C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3722399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ABD7DBE-0084-46AD-B806-54DA1962B8C7}" type="datetimeFigureOut">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556016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ABD7DBE-0084-46AD-B806-54DA1962B8C7}" type="datetimeFigureOut">
              <a:rPr lang="en-US" smtClean="0"/>
              <a:t>3/4/2015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364965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ABD7DBE-0084-46AD-B806-54DA1962B8C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1397200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ABD7DBE-0084-46AD-B806-54DA1962B8C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39264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BD7DBE-0084-46AD-B806-54DA1962B8C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243010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BD7DBE-0084-46AD-B806-54DA1962B8C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208648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BD7DBE-0084-46AD-B806-54DA1962B8C7}"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1241057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BD7DBE-0084-46AD-B806-54DA1962B8C7}" type="datetimeFigureOut">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1973110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BD7DBE-0084-46AD-B806-54DA1962B8C7}" type="datetimeFigureOut">
              <a:rPr lang="en-US" smtClean="0"/>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267466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D7DBE-0084-46AD-B806-54DA1962B8C7}" type="datetimeFigureOut">
              <a:rPr lang="en-US" smtClean="0"/>
              <a:t>3/4/2015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72108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D7DBE-0084-46AD-B806-54DA1962B8C7}"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2411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D7DBE-0084-46AD-B806-54DA1962B8C7}"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78EC5E0-693B-4BEF-A085-B878419C1A7C}" type="slidenum">
              <a:rPr lang="en-US" smtClean="0"/>
              <a:t>‹#›</a:t>
            </a:fld>
            <a:endParaRPr lang="en-US"/>
          </a:p>
        </p:txBody>
      </p:sp>
    </p:spTree>
    <p:extLst>
      <p:ext uri="{BB962C8B-B14F-4D97-AF65-F5344CB8AC3E}">
        <p14:creationId xmlns:p14="http://schemas.microsoft.com/office/powerpoint/2010/main" val="254472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ABD7DBE-0084-46AD-B806-54DA1962B8C7}" type="datetimeFigureOut">
              <a:rPr lang="en-US" smtClean="0"/>
              <a:t>3/4/2015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78EC5E0-693B-4BEF-A085-B878419C1A7C}" type="slidenum">
              <a:rPr lang="en-US" smtClean="0"/>
              <a:t>‹#›</a:t>
            </a:fld>
            <a:endParaRPr lang="en-US"/>
          </a:p>
        </p:txBody>
      </p:sp>
    </p:spTree>
    <p:extLst>
      <p:ext uri="{BB962C8B-B14F-4D97-AF65-F5344CB8AC3E}">
        <p14:creationId xmlns:p14="http://schemas.microsoft.com/office/powerpoint/2010/main" val="350402168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websighthangouts.com/how-to-paste-from-microsoft-wor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Word to HTML</a:t>
            </a:r>
            <a:br>
              <a:rPr lang="en-US" dirty="0" smtClean="0"/>
            </a:br>
            <a:r>
              <a:rPr lang="en-US" dirty="0" smtClean="0"/>
              <a:t>March 4, 2015</a:t>
            </a:r>
            <a:endParaRPr lang="en-US" dirty="0"/>
          </a:p>
        </p:txBody>
      </p:sp>
    </p:spTree>
    <p:extLst>
      <p:ext uri="{BB962C8B-B14F-4D97-AF65-F5344CB8AC3E}">
        <p14:creationId xmlns:p14="http://schemas.microsoft.com/office/powerpoint/2010/main" val="133936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Awareness</a:t>
            </a:r>
            <a:endParaRPr lang="en-US" dirty="0"/>
          </a:p>
        </p:txBody>
      </p:sp>
      <p:sp>
        <p:nvSpPr>
          <p:cNvPr id="3" name="Content Placeholder 2"/>
          <p:cNvSpPr>
            <a:spLocks noGrp="1"/>
          </p:cNvSpPr>
          <p:nvPr>
            <p:ph idx="1"/>
          </p:nvPr>
        </p:nvSpPr>
        <p:spPr/>
        <p:txBody>
          <a:bodyPr/>
          <a:lstStyle/>
          <a:p>
            <a:r>
              <a:rPr lang="en-US" b="1" dirty="0" smtClean="0"/>
              <a:t>At this point in time, the training goal is to develop an awareness of web content accessibility and look at tools and methods for addressing accessibility. We plan to do this by department.</a:t>
            </a:r>
          </a:p>
          <a:p>
            <a:r>
              <a:rPr lang="en-US" b="1" dirty="0" smtClean="0"/>
              <a:t>It is NOT to tell you to jump in to your courses and immediately make everything accessible or to create a state of panic.</a:t>
            </a:r>
          </a:p>
          <a:p>
            <a:r>
              <a:rPr lang="en-US" b="1" dirty="0" smtClean="0"/>
              <a:t>As far as I know, </a:t>
            </a:r>
            <a:r>
              <a:rPr lang="en-US" sz="2800" b="1" dirty="0" smtClean="0">
                <a:solidFill>
                  <a:srgbClr val="7030A0"/>
                </a:solidFill>
              </a:rPr>
              <a:t>other than converting syllabi from Word </a:t>
            </a:r>
            <a:r>
              <a:rPr lang="en-US" sz="2800" b="1" smtClean="0">
                <a:solidFill>
                  <a:srgbClr val="7030A0"/>
                </a:solidFill>
              </a:rPr>
              <a:t>or PDF to </a:t>
            </a:r>
            <a:r>
              <a:rPr lang="en-US" sz="2800" b="1" dirty="0" smtClean="0">
                <a:solidFill>
                  <a:srgbClr val="7030A0"/>
                </a:solidFill>
              </a:rPr>
              <a:t>accessible HTML for all courses by Fall 2015</a:t>
            </a:r>
            <a:r>
              <a:rPr lang="en-US" b="1" dirty="0" smtClean="0"/>
              <a:t>, we do not have a definite time frame or scheduled plan.</a:t>
            </a:r>
            <a:endParaRPr lang="en-US" b="1" dirty="0"/>
          </a:p>
        </p:txBody>
      </p:sp>
    </p:spTree>
    <p:extLst>
      <p:ext uri="{BB962C8B-B14F-4D97-AF65-F5344CB8AC3E}">
        <p14:creationId xmlns:p14="http://schemas.microsoft.com/office/powerpoint/2010/main" val="3192845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 Word to HTML</a:t>
            </a:r>
            <a:r>
              <a:rPr lang="en-US" dirty="0" smtClean="0">
                <a:latin typeface="Vrinda" panose="020B0502040204020203" pitchFamily="34" charset="0"/>
                <a:cs typeface="Vrinda" panose="020B0502040204020203" pitchFamily="34" charset="0"/>
              </a:rPr>
              <a:t>-</a:t>
            </a:r>
            <a:r>
              <a:rPr lang="en-US" dirty="0" smtClean="0"/>
              <a:t>Questions (1)</a:t>
            </a:r>
            <a:endParaRPr lang="en-US" dirty="0"/>
          </a:p>
        </p:txBody>
      </p:sp>
      <p:sp>
        <p:nvSpPr>
          <p:cNvPr id="3" name="Content Placeholder 2"/>
          <p:cNvSpPr>
            <a:spLocks noGrp="1"/>
          </p:cNvSpPr>
          <p:nvPr>
            <p:ph idx="1"/>
          </p:nvPr>
        </p:nvSpPr>
        <p:spPr/>
        <p:txBody>
          <a:bodyPr>
            <a:normAutofit lnSpcReduction="10000"/>
          </a:bodyPr>
          <a:lstStyle/>
          <a:p>
            <a:r>
              <a:rPr lang="en-US" b="1" dirty="0" smtClean="0"/>
              <a:t>Why are we doing this anyway? Why HTML?</a:t>
            </a:r>
            <a:br>
              <a:rPr lang="en-US" b="1" dirty="0" smtClean="0"/>
            </a:br>
            <a:r>
              <a:rPr lang="en-US" b="1" dirty="0" smtClean="0">
                <a:solidFill>
                  <a:srgbClr val="7030A0"/>
                </a:solidFill>
              </a:rPr>
              <a:t>Answer: </a:t>
            </a:r>
            <a:r>
              <a:rPr lang="en-US" b="1" dirty="0" smtClean="0"/>
              <a:t>HTML is easy to edit in D2L. Faculty do not have to download or save a pdf as Word to update a syllabus.</a:t>
            </a:r>
          </a:p>
          <a:p>
            <a:r>
              <a:rPr lang="en-US" b="1" dirty="0" smtClean="0"/>
              <a:t>Why can’t we just paste from Word to D2L?</a:t>
            </a:r>
            <a:br>
              <a:rPr lang="en-US" b="1" dirty="0" smtClean="0"/>
            </a:br>
            <a:r>
              <a:rPr lang="en-US" b="1" dirty="0" smtClean="0">
                <a:solidFill>
                  <a:srgbClr val="7030A0"/>
                </a:solidFill>
              </a:rPr>
              <a:t>Answer: (See handout for details) </a:t>
            </a:r>
            <a:r>
              <a:rPr lang="en-US" b="1" dirty="0" smtClean="0">
                <a:solidFill>
                  <a:srgbClr val="7030A0"/>
                </a:solidFill>
                <a:hlinkClick r:id="rId2"/>
              </a:rPr>
              <a:t>Link to Article about Pasting from Word.</a:t>
            </a:r>
            <a:br>
              <a:rPr lang="en-US" b="1" dirty="0" smtClean="0">
                <a:solidFill>
                  <a:srgbClr val="7030A0"/>
                </a:solidFill>
                <a:hlinkClick r:id="rId2"/>
              </a:rPr>
            </a:br>
            <a:r>
              <a:rPr lang="en-US" b="1" dirty="0" smtClean="0">
                <a:solidFill>
                  <a:schemeClr val="tx1"/>
                </a:solidFill>
              </a:rPr>
              <a:t>In short, you are copying </a:t>
            </a:r>
            <a:r>
              <a:rPr lang="en-US" b="1" dirty="0"/>
              <a:t>all of the invisible Microsoft XML formatting </a:t>
            </a:r>
            <a:r>
              <a:rPr lang="en-US" b="1" dirty="0" smtClean="0"/>
              <a:t>and it overrides formatting in the HTML page. Without being technical, the formatting for HTML pages is saved in styles (sometimes a separate file and sometimes at the top of your HTML document) and the formatting copied from Word overrides the HTML formatting.</a:t>
            </a:r>
            <a:br>
              <a:rPr lang="en-US" b="1" dirty="0" smtClean="0"/>
            </a:br>
            <a:r>
              <a:rPr lang="en-US" b="1" dirty="0" smtClean="0"/>
              <a:t/>
            </a:r>
            <a:br>
              <a:rPr lang="en-US" b="1" dirty="0" smtClean="0"/>
            </a:br>
            <a:r>
              <a:rPr lang="en-US" b="1" dirty="0" smtClean="0"/>
              <a:t>Our goal is to copy words and skip the formatting</a:t>
            </a:r>
            <a:r>
              <a:rPr lang="en-US" b="1" dirty="0" smtClean="0"/>
              <a:t>.</a:t>
            </a:r>
            <a:endParaRPr lang="en-US" dirty="0" smtClean="0"/>
          </a:p>
        </p:txBody>
      </p:sp>
    </p:spTree>
    <p:extLst>
      <p:ext uri="{BB962C8B-B14F-4D97-AF65-F5344CB8AC3E}">
        <p14:creationId xmlns:p14="http://schemas.microsoft.com/office/powerpoint/2010/main" val="3649159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 Word to </a:t>
            </a:r>
            <a:r>
              <a:rPr lang="en-US" dirty="0" smtClean="0"/>
              <a:t>HTML</a:t>
            </a:r>
            <a:r>
              <a:rPr lang="en-US" dirty="0" smtClean="0">
                <a:latin typeface="Vrinda" panose="020B0502040204020203" pitchFamily="34" charset="0"/>
                <a:cs typeface="Vrinda" panose="020B0502040204020203" pitchFamily="34" charset="0"/>
              </a:rPr>
              <a:t>-</a:t>
            </a:r>
            <a:r>
              <a:rPr lang="en-US" dirty="0" smtClean="0"/>
              <a:t>Questions (2)</a:t>
            </a:r>
            <a:endParaRPr lang="en-US" dirty="0"/>
          </a:p>
        </p:txBody>
      </p:sp>
      <p:sp>
        <p:nvSpPr>
          <p:cNvPr id="3" name="Content Placeholder 2"/>
          <p:cNvSpPr>
            <a:spLocks noGrp="1"/>
          </p:cNvSpPr>
          <p:nvPr>
            <p:ph idx="1"/>
          </p:nvPr>
        </p:nvSpPr>
        <p:spPr>
          <a:xfrm>
            <a:off x="1154954" y="2603499"/>
            <a:ext cx="8825659" cy="3901209"/>
          </a:xfrm>
        </p:spPr>
        <p:txBody>
          <a:bodyPr>
            <a:normAutofit/>
          </a:bodyPr>
          <a:lstStyle/>
          <a:p>
            <a:r>
              <a:rPr lang="en-US" b="1" dirty="0" smtClean="0"/>
              <a:t>Are there multiple ways of converting from Word to HTML?</a:t>
            </a:r>
            <a:br>
              <a:rPr lang="en-US" b="1" dirty="0" smtClean="0"/>
            </a:br>
            <a:r>
              <a:rPr lang="en-US" b="1" dirty="0" smtClean="0">
                <a:solidFill>
                  <a:srgbClr val="7030A0"/>
                </a:solidFill>
              </a:rPr>
              <a:t>Answer: </a:t>
            </a:r>
            <a:r>
              <a:rPr lang="en-US" b="1" dirty="0" smtClean="0"/>
              <a:t>Yes. See methods below:</a:t>
            </a:r>
          </a:p>
          <a:p>
            <a:pPr lvl="1"/>
            <a:r>
              <a:rPr lang="en-US" b="1" dirty="0" smtClean="0"/>
              <a:t>Copy and paste to D2L using “Paste as Text</a:t>
            </a:r>
            <a:r>
              <a:rPr lang="en-US" b="1" dirty="0" smtClean="0"/>
              <a:t>.” </a:t>
            </a:r>
            <a:r>
              <a:rPr lang="en-US" b="1" dirty="0" smtClean="0"/>
              <a:t>(requires a lot of formatting)</a:t>
            </a:r>
          </a:p>
          <a:p>
            <a:pPr lvl="1"/>
            <a:r>
              <a:rPr lang="en-US" b="1" dirty="0" smtClean="0"/>
              <a:t>Copy and paste to D2L using “Paste as Word.” (does not clean Word code)</a:t>
            </a:r>
          </a:p>
          <a:p>
            <a:pPr lvl="1"/>
            <a:r>
              <a:rPr lang="en-US" b="1" dirty="0" smtClean="0"/>
              <a:t>Clear Formatting in Word. (similar </a:t>
            </a:r>
            <a:r>
              <a:rPr lang="en-US" b="1" dirty="0" smtClean="0"/>
              <a:t> to “Paste as Text”) </a:t>
            </a:r>
          </a:p>
          <a:p>
            <a:pPr lvl="1"/>
            <a:r>
              <a:rPr lang="en-US" b="1" dirty="0" smtClean="0"/>
              <a:t>Save </a:t>
            </a:r>
            <a:r>
              <a:rPr lang="en-US" b="1" dirty="0" smtClean="0"/>
              <a:t>as HTML from Word. (creates a separate folder with several files that must be managed; retains all of the Word formatting)</a:t>
            </a:r>
          </a:p>
          <a:p>
            <a:pPr lvl="1"/>
            <a:r>
              <a:rPr lang="en-US" b="1" dirty="0" smtClean="0"/>
              <a:t>Save as filtered HTML from Word. (creates a separate folder with images; retains all of the Word formatting)</a:t>
            </a:r>
          </a:p>
          <a:p>
            <a:pPr lvl="1"/>
            <a:r>
              <a:rPr lang="en-US" b="1" dirty="0" smtClean="0"/>
              <a:t>Use an online tool named Word2HTML to clean Word code. (requires pasting to code view in HTML)</a:t>
            </a:r>
          </a:p>
          <a:p>
            <a:pPr lvl="1"/>
            <a:endParaRPr lang="en-US" dirty="0" smtClean="0"/>
          </a:p>
        </p:txBody>
      </p:sp>
    </p:spTree>
    <p:extLst>
      <p:ext uri="{BB962C8B-B14F-4D97-AF65-F5344CB8AC3E}">
        <p14:creationId xmlns:p14="http://schemas.microsoft.com/office/powerpoint/2010/main" val="876776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descr="Table that lists available features of conversion to HTML methods."/>
          <p:cNvGraphicFramePr>
            <a:graphicFrameLocks noGrp="1"/>
          </p:cNvGraphicFramePr>
          <p:nvPr>
            <p:extLst>
              <p:ext uri="{D42A27DB-BD31-4B8C-83A1-F6EECF244321}">
                <p14:modId xmlns:p14="http://schemas.microsoft.com/office/powerpoint/2010/main" val="3803675307"/>
              </p:ext>
            </p:extLst>
          </p:nvPr>
        </p:nvGraphicFramePr>
        <p:xfrm>
          <a:off x="1543628" y="2265178"/>
          <a:ext cx="8128000" cy="3327400"/>
        </p:xfrm>
        <a:graphic>
          <a:graphicData uri="http://schemas.openxmlformats.org/drawingml/2006/table">
            <a:tbl>
              <a:tblPr firstRow="1" bandRow="1">
                <a:tableStyleId>{5C22544A-7EE6-4342-B048-85BDC9FD1C3A}</a:tableStyleId>
              </a:tblPr>
              <a:tblGrid>
                <a:gridCol w="1625600"/>
                <a:gridCol w="1625600"/>
                <a:gridCol w="1625600"/>
                <a:gridCol w="1625600"/>
                <a:gridCol w="1625600"/>
              </a:tblGrid>
              <a:tr h="370840">
                <a:tc>
                  <a:txBody>
                    <a:bodyPr/>
                    <a:lstStyle/>
                    <a:p>
                      <a:r>
                        <a:rPr lang="en-US" sz="1400" dirty="0" smtClean="0"/>
                        <a:t>Supported Features</a:t>
                      </a:r>
                      <a:endParaRPr lang="en-US" sz="1400" dirty="0"/>
                    </a:p>
                  </a:txBody>
                  <a:tcPr/>
                </a:tc>
                <a:tc>
                  <a:txBody>
                    <a:bodyPr/>
                    <a:lstStyle/>
                    <a:p>
                      <a:r>
                        <a:rPr lang="en-US" sz="1400" dirty="0" smtClean="0"/>
                        <a:t>Paste as Plain Text</a:t>
                      </a:r>
                      <a:endParaRPr lang="en-US" sz="1400" dirty="0"/>
                    </a:p>
                  </a:txBody>
                  <a:tcPr/>
                </a:tc>
                <a:tc>
                  <a:txBody>
                    <a:bodyPr/>
                    <a:lstStyle/>
                    <a:p>
                      <a:r>
                        <a:rPr lang="en-US" sz="1400" dirty="0" smtClean="0"/>
                        <a:t>Word-Clear Formatting</a:t>
                      </a:r>
                      <a:endParaRPr lang="en-US" sz="1400" dirty="0"/>
                    </a:p>
                  </a:txBody>
                  <a:tcPr/>
                </a:tc>
                <a:tc>
                  <a:txBody>
                    <a:bodyPr/>
                    <a:lstStyle/>
                    <a:p>
                      <a:r>
                        <a:rPr lang="en-US" sz="1400" dirty="0" smtClean="0"/>
                        <a:t>Word2HTML Online Tool</a:t>
                      </a:r>
                      <a:endParaRPr lang="en-US" sz="1400" dirty="0"/>
                    </a:p>
                  </a:txBody>
                  <a:tcPr/>
                </a:tc>
                <a:tc>
                  <a:txBody>
                    <a:bodyPr/>
                    <a:lstStyle/>
                    <a:p>
                      <a:r>
                        <a:rPr lang="en-US" sz="1400" dirty="0" smtClean="0"/>
                        <a:t>HTML-Cleaner (with default </a:t>
                      </a:r>
                      <a:r>
                        <a:rPr lang="en-US" sz="1400" dirty="0" smtClean="0"/>
                        <a:t>settings)</a:t>
                      </a:r>
                      <a:endParaRPr lang="en-US" sz="1400" dirty="0"/>
                    </a:p>
                  </a:txBody>
                  <a:tcPr/>
                </a:tc>
              </a:tr>
              <a:tr h="370840">
                <a:tc>
                  <a:txBody>
                    <a:bodyPr/>
                    <a:lstStyle/>
                    <a:p>
                      <a:r>
                        <a:rPr lang="en-US" sz="1600" dirty="0" smtClean="0"/>
                        <a:t>Lists</a:t>
                      </a:r>
                      <a:endParaRPr lang="en-US" sz="1600" dirty="0"/>
                    </a:p>
                  </a:txBody>
                  <a:tcPr/>
                </a:tc>
                <a:tc>
                  <a:txBody>
                    <a:bodyPr/>
                    <a:lstStyle/>
                    <a:p>
                      <a:r>
                        <a:rPr lang="en-US" sz="1600" dirty="0" smtClean="0"/>
                        <a:t>No</a:t>
                      </a:r>
                      <a:endParaRPr lang="en-US" sz="1600" dirty="0"/>
                    </a:p>
                  </a:txBody>
                  <a:tcPr/>
                </a:tc>
                <a:tc>
                  <a:txBody>
                    <a:bodyPr/>
                    <a:lstStyle/>
                    <a:p>
                      <a:r>
                        <a:rPr lang="en-US" sz="1600" dirty="0" smtClean="0"/>
                        <a:t>No</a:t>
                      </a:r>
                      <a:endParaRPr lang="en-US" sz="1600" dirty="0"/>
                    </a:p>
                  </a:txBody>
                  <a:tcPr/>
                </a:tc>
                <a:tc>
                  <a:txBody>
                    <a:bodyPr/>
                    <a:lstStyle/>
                    <a:p>
                      <a:r>
                        <a:rPr lang="en-US" sz="1600" dirty="0" smtClean="0"/>
                        <a:t>Yes </a:t>
                      </a:r>
                      <a:r>
                        <a:rPr lang="en-US" sz="1400" dirty="0" smtClean="0"/>
                        <a:t>(</a:t>
                      </a:r>
                      <a:r>
                        <a:rPr lang="en-US" sz="1000" dirty="0" smtClean="0"/>
                        <a:t>Double-space</a:t>
                      </a:r>
                      <a:r>
                        <a:rPr lang="en-US" sz="1400" dirty="0" smtClean="0"/>
                        <a:t>)</a:t>
                      </a:r>
                      <a:endParaRPr lang="en-US" sz="1600" dirty="0"/>
                    </a:p>
                  </a:txBody>
                  <a:tcPr/>
                </a:tc>
                <a:tc>
                  <a:txBody>
                    <a:bodyPr/>
                    <a:lstStyle/>
                    <a:p>
                      <a:r>
                        <a:rPr lang="en-US" sz="1600" dirty="0" smtClean="0"/>
                        <a:t>Yes</a:t>
                      </a:r>
                      <a:endParaRPr lang="en-US" sz="1600" dirty="0"/>
                    </a:p>
                  </a:txBody>
                  <a:tcPr/>
                </a:tc>
              </a:tr>
              <a:tr h="370840">
                <a:tc>
                  <a:txBody>
                    <a:bodyPr/>
                    <a:lstStyle/>
                    <a:p>
                      <a:r>
                        <a:rPr lang="en-US" sz="1600" dirty="0" smtClean="0"/>
                        <a:t>Headings</a:t>
                      </a:r>
                      <a:endParaRPr lang="en-US" sz="1600" dirty="0"/>
                    </a:p>
                  </a:txBody>
                  <a:tcPr/>
                </a:tc>
                <a:tc>
                  <a:txBody>
                    <a:bodyPr/>
                    <a:lstStyle/>
                    <a:p>
                      <a:r>
                        <a:rPr lang="en-US" sz="1600" dirty="0" smtClean="0"/>
                        <a:t>No</a:t>
                      </a:r>
                      <a:endParaRPr lang="en-US" sz="1600" dirty="0"/>
                    </a:p>
                  </a:txBody>
                  <a:tcPr/>
                </a:tc>
                <a:tc>
                  <a:txBody>
                    <a:bodyPr/>
                    <a:lstStyle/>
                    <a:p>
                      <a:r>
                        <a:rPr lang="en-US" sz="1600" dirty="0" smtClean="0"/>
                        <a:t>No</a:t>
                      </a:r>
                      <a:endParaRPr lang="en-US" sz="1600" dirty="0"/>
                    </a:p>
                  </a:txBody>
                  <a:tcPr/>
                </a:tc>
                <a:tc>
                  <a:txBody>
                    <a:bodyPr/>
                    <a:lstStyle/>
                    <a:p>
                      <a:r>
                        <a:rPr lang="en-US" sz="1600" dirty="0" smtClean="0"/>
                        <a:t>Yes</a:t>
                      </a:r>
                      <a:endParaRPr lang="en-US" sz="1600" dirty="0"/>
                    </a:p>
                  </a:txBody>
                  <a:tcPr/>
                </a:tc>
                <a:tc>
                  <a:txBody>
                    <a:bodyPr/>
                    <a:lstStyle/>
                    <a:p>
                      <a:r>
                        <a:rPr lang="en-US" sz="1600" dirty="0" smtClean="0"/>
                        <a:t>Yes</a:t>
                      </a:r>
                      <a:endParaRPr lang="en-US" sz="1600" dirty="0"/>
                    </a:p>
                  </a:txBody>
                  <a:tcPr/>
                </a:tc>
              </a:tr>
              <a:tr h="370840">
                <a:tc>
                  <a:txBody>
                    <a:bodyPr/>
                    <a:lstStyle/>
                    <a:p>
                      <a:r>
                        <a:rPr lang="en-US" sz="1600" dirty="0" smtClean="0"/>
                        <a:t>Bold</a:t>
                      </a:r>
                      <a:endParaRPr lang="en-US" sz="1600" dirty="0"/>
                    </a:p>
                  </a:txBody>
                  <a:tcPr/>
                </a:tc>
                <a:tc>
                  <a:txBody>
                    <a:bodyPr/>
                    <a:lstStyle/>
                    <a:p>
                      <a:r>
                        <a:rPr lang="en-US" sz="1600" dirty="0" smtClean="0"/>
                        <a:t>No</a:t>
                      </a:r>
                      <a:endParaRPr lang="en-US" sz="1600" dirty="0"/>
                    </a:p>
                  </a:txBody>
                  <a:tcPr/>
                </a:tc>
                <a:tc>
                  <a:txBody>
                    <a:bodyPr/>
                    <a:lstStyle/>
                    <a:p>
                      <a:r>
                        <a:rPr lang="en-US" sz="1600" dirty="0" smtClean="0"/>
                        <a:t>No</a:t>
                      </a:r>
                      <a:endParaRPr lang="en-US" sz="1600" dirty="0"/>
                    </a:p>
                  </a:txBody>
                  <a:tcPr/>
                </a:tc>
                <a:tc>
                  <a:txBody>
                    <a:bodyPr/>
                    <a:lstStyle/>
                    <a:p>
                      <a:r>
                        <a:rPr lang="en-US" sz="1600" dirty="0" smtClean="0"/>
                        <a:t>Yes</a:t>
                      </a:r>
                      <a:endParaRPr lang="en-US" sz="1600" dirty="0"/>
                    </a:p>
                  </a:txBody>
                  <a:tcPr/>
                </a:tc>
                <a:tc>
                  <a:txBody>
                    <a:bodyPr/>
                    <a:lstStyle/>
                    <a:p>
                      <a:r>
                        <a:rPr lang="en-US" sz="1600" dirty="0" smtClean="0"/>
                        <a:t>Yes</a:t>
                      </a:r>
                      <a:endParaRPr lang="en-US" sz="1600" dirty="0"/>
                    </a:p>
                  </a:txBody>
                  <a:tcPr/>
                </a:tc>
              </a:tr>
              <a:tr h="370840">
                <a:tc>
                  <a:txBody>
                    <a:bodyPr/>
                    <a:lstStyle/>
                    <a:p>
                      <a:r>
                        <a:rPr lang="en-US" sz="1600" dirty="0" smtClean="0"/>
                        <a:t>Images</a:t>
                      </a:r>
                      <a:endParaRPr lang="en-US" sz="1600" dirty="0"/>
                    </a:p>
                  </a:txBody>
                  <a:tcPr/>
                </a:tc>
                <a:tc>
                  <a:txBody>
                    <a:bodyPr/>
                    <a:lstStyle/>
                    <a:p>
                      <a:r>
                        <a:rPr lang="en-US" sz="1600" dirty="0" smtClean="0"/>
                        <a:t>No</a:t>
                      </a:r>
                      <a:endParaRPr lang="en-US" sz="1600" dirty="0"/>
                    </a:p>
                  </a:txBody>
                  <a:tcPr/>
                </a:tc>
                <a:tc>
                  <a:txBody>
                    <a:bodyPr/>
                    <a:lstStyle/>
                    <a:p>
                      <a:r>
                        <a:rPr lang="en-US" sz="1600" dirty="0" smtClean="0"/>
                        <a:t>No</a:t>
                      </a:r>
                      <a:endParaRPr lang="en-US" sz="1600" dirty="0"/>
                    </a:p>
                  </a:txBody>
                  <a:tcPr/>
                </a:tc>
                <a:tc>
                  <a:txBody>
                    <a:bodyPr/>
                    <a:lstStyle/>
                    <a:p>
                      <a:r>
                        <a:rPr lang="en-US" sz="1600" dirty="0" smtClean="0"/>
                        <a:t>No</a:t>
                      </a:r>
                      <a:endParaRPr lang="en-US" sz="1600" dirty="0"/>
                    </a:p>
                  </a:txBody>
                  <a:tcPr/>
                </a:tc>
                <a:tc>
                  <a:txBody>
                    <a:bodyPr/>
                    <a:lstStyle/>
                    <a:p>
                      <a:r>
                        <a:rPr lang="en-US" sz="1600" dirty="0" smtClean="0"/>
                        <a:t>No</a:t>
                      </a:r>
                      <a:endParaRPr lang="en-US" sz="1600" dirty="0"/>
                    </a:p>
                  </a:txBody>
                  <a:tcPr/>
                </a:tc>
              </a:tr>
              <a:tr h="370840">
                <a:tc>
                  <a:txBody>
                    <a:bodyPr/>
                    <a:lstStyle/>
                    <a:p>
                      <a:r>
                        <a:rPr lang="en-US" sz="1600" dirty="0" smtClean="0"/>
                        <a:t>Links</a:t>
                      </a:r>
                      <a:endParaRPr lang="en-US" sz="1600" dirty="0"/>
                    </a:p>
                  </a:txBody>
                  <a:tcPr/>
                </a:tc>
                <a:tc>
                  <a:txBody>
                    <a:bodyPr/>
                    <a:lstStyle/>
                    <a:p>
                      <a:r>
                        <a:rPr lang="en-US" sz="1600" dirty="0" smtClean="0"/>
                        <a:t>No</a:t>
                      </a:r>
                      <a:endParaRPr lang="en-US" sz="1600" dirty="0"/>
                    </a:p>
                  </a:txBody>
                  <a:tcPr/>
                </a:tc>
                <a:tc>
                  <a:txBody>
                    <a:bodyPr/>
                    <a:lstStyle/>
                    <a:p>
                      <a:r>
                        <a:rPr lang="en-US" sz="1600" dirty="0" smtClean="0"/>
                        <a:t>Yes</a:t>
                      </a:r>
                      <a:endParaRPr lang="en-US" sz="1600" dirty="0"/>
                    </a:p>
                  </a:txBody>
                  <a:tcPr/>
                </a:tc>
                <a:tc>
                  <a:txBody>
                    <a:bodyPr/>
                    <a:lstStyle/>
                    <a:p>
                      <a:r>
                        <a:rPr lang="en-US" sz="1600" dirty="0" smtClean="0"/>
                        <a:t>Yes</a:t>
                      </a:r>
                      <a:endParaRPr lang="en-US" sz="1600" dirty="0"/>
                    </a:p>
                  </a:txBody>
                  <a:tcPr/>
                </a:tc>
                <a:tc>
                  <a:txBody>
                    <a:bodyPr/>
                    <a:lstStyle/>
                    <a:p>
                      <a:r>
                        <a:rPr lang="en-US" sz="1600" dirty="0" smtClean="0"/>
                        <a:t>Yes</a:t>
                      </a:r>
                      <a:endParaRPr lang="en-US" sz="1600" dirty="0"/>
                    </a:p>
                  </a:txBody>
                  <a:tcPr/>
                </a:tc>
              </a:tr>
              <a:tr h="370840">
                <a:tc>
                  <a:txBody>
                    <a:bodyPr/>
                    <a:lstStyle/>
                    <a:p>
                      <a:r>
                        <a:rPr lang="en-US" sz="1600" dirty="0" smtClean="0"/>
                        <a:t>Table Layout</a:t>
                      </a:r>
                      <a:endParaRPr lang="en-US" sz="1600" dirty="0"/>
                    </a:p>
                  </a:txBody>
                  <a:tcPr/>
                </a:tc>
                <a:tc>
                  <a:txBody>
                    <a:bodyPr/>
                    <a:lstStyle/>
                    <a:p>
                      <a:r>
                        <a:rPr lang="en-US" sz="1600" dirty="0" smtClean="0"/>
                        <a:t>No</a:t>
                      </a:r>
                      <a:endParaRPr lang="en-US" sz="1600" dirty="0"/>
                    </a:p>
                  </a:txBody>
                  <a:tcPr/>
                </a:tc>
                <a:tc>
                  <a:txBody>
                    <a:bodyPr/>
                    <a:lstStyle/>
                    <a:p>
                      <a:r>
                        <a:rPr lang="en-US" sz="1600" dirty="0" smtClean="0"/>
                        <a:t>Yes</a:t>
                      </a:r>
                      <a:endParaRPr lang="en-US" sz="1600" dirty="0"/>
                    </a:p>
                  </a:txBody>
                  <a:tcPr/>
                </a:tc>
                <a:tc>
                  <a:txBody>
                    <a:bodyPr/>
                    <a:lstStyle/>
                    <a:p>
                      <a:r>
                        <a:rPr lang="en-US" sz="1600" dirty="0" smtClean="0"/>
                        <a:t>Yes</a:t>
                      </a:r>
                      <a:endParaRPr lang="en-US" sz="1600" dirty="0"/>
                    </a:p>
                  </a:txBody>
                  <a:tcPr/>
                </a:tc>
                <a:tc>
                  <a:txBody>
                    <a:bodyPr/>
                    <a:lstStyle/>
                    <a:p>
                      <a:r>
                        <a:rPr lang="en-US" sz="1600" dirty="0" smtClean="0"/>
                        <a:t>Yes</a:t>
                      </a:r>
                      <a:endParaRPr lang="en-US" sz="1600" dirty="0"/>
                    </a:p>
                  </a:txBody>
                  <a:tcPr/>
                </a:tc>
              </a:tr>
              <a:tr h="370840">
                <a:tc>
                  <a:txBody>
                    <a:bodyPr/>
                    <a:lstStyle/>
                    <a:p>
                      <a:r>
                        <a:rPr lang="en-US" sz="1600" dirty="0" smtClean="0"/>
                        <a:t>Table Headers</a:t>
                      </a:r>
                      <a:endParaRPr lang="en-US" sz="1600" dirty="0"/>
                    </a:p>
                  </a:txBody>
                  <a:tcPr/>
                </a:tc>
                <a:tc>
                  <a:txBody>
                    <a:bodyPr/>
                    <a:lstStyle/>
                    <a:p>
                      <a:r>
                        <a:rPr lang="en-US" sz="1600" dirty="0" smtClean="0"/>
                        <a:t>No</a:t>
                      </a:r>
                      <a:endParaRPr lang="en-US" sz="1600" dirty="0"/>
                    </a:p>
                  </a:txBody>
                  <a:tcPr/>
                </a:tc>
                <a:tc>
                  <a:txBody>
                    <a:bodyPr/>
                    <a:lstStyle/>
                    <a:p>
                      <a:r>
                        <a:rPr lang="en-US" sz="1600" dirty="0" smtClean="0"/>
                        <a:t>No</a:t>
                      </a:r>
                      <a:endParaRPr lang="en-US" sz="1600" dirty="0"/>
                    </a:p>
                  </a:txBody>
                  <a:tcPr/>
                </a:tc>
                <a:tc>
                  <a:txBody>
                    <a:bodyPr/>
                    <a:lstStyle/>
                    <a:p>
                      <a:r>
                        <a:rPr lang="en-US" sz="1600" dirty="0" smtClean="0"/>
                        <a:t>No</a:t>
                      </a:r>
                      <a:endParaRPr lang="en-US" sz="1600" dirty="0"/>
                    </a:p>
                  </a:txBody>
                  <a:tcPr/>
                </a:tc>
                <a:tc>
                  <a:txBody>
                    <a:bodyPr/>
                    <a:lstStyle/>
                    <a:p>
                      <a:r>
                        <a:rPr lang="en-US" sz="1600" dirty="0" smtClean="0"/>
                        <a:t>No</a:t>
                      </a:r>
                      <a:endParaRPr lang="en-US" sz="1600" dirty="0"/>
                    </a:p>
                  </a:txBody>
                  <a:tcPr/>
                </a:tc>
              </a:tr>
            </a:tbl>
          </a:graphicData>
        </a:graphic>
      </p:graphicFrame>
      <p:sp>
        <p:nvSpPr>
          <p:cNvPr id="5" name="Title 4"/>
          <p:cNvSpPr>
            <a:spLocks noGrp="1"/>
          </p:cNvSpPr>
          <p:nvPr>
            <p:ph type="title"/>
          </p:nvPr>
        </p:nvSpPr>
        <p:spPr/>
        <p:txBody>
          <a:bodyPr/>
          <a:lstStyle/>
          <a:p>
            <a:r>
              <a:rPr lang="en-US" dirty="0"/>
              <a:t>Convert Word to </a:t>
            </a:r>
            <a:r>
              <a:rPr lang="en-US" dirty="0" smtClean="0"/>
              <a:t>HTML</a:t>
            </a:r>
            <a:r>
              <a:rPr lang="en-US" dirty="0" smtClean="0">
                <a:latin typeface="Vrinda" panose="020B0502040204020203" pitchFamily="34" charset="0"/>
                <a:cs typeface="Vrinda" panose="020B0502040204020203" pitchFamily="34" charset="0"/>
              </a:rPr>
              <a:t>-</a:t>
            </a:r>
            <a:r>
              <a:rPr lang="en-US" dirty="0" smtClean="0"/>
              <a:t>Questions (3)</a:t>
            </a:r>
            <a:endParaRPr lang="en-US" dirty="0"/>
          </a:p>
        </p:txBody>
      </p:sp>
      <p:sp>
        <p:nvSpPr>
          <p:cNvPr id="3" name="Content Placeholder 2"/>
          <p:cNvSpPr>
            <a:spLocks noGrp="1"/>
          </p:cNvSpPr>
          <p:nvPr>
            <p:ph idx="1"/>
          </p:nvPr>
        </p:nvSpPr>
        <p:spPr>
          <a:xfrm>
            <a:off x="-19173" y="5710990"/>
            <a:ext cx="11999494" cy="1130968"/>
          </a:xfrm>
        </p:spPr>
        <p:txBody>
          <a:bodyPr>
            <a:normAutofit fontScale="92500" lnSpcReduction="20000"/>
          </a:bodyPr>
          <a:lstStyle/>
          <a:p>
            <a:r>
              <a:rPr lang="en-US" dirty="0"/>
              <a:t>The table on this slide shows the features that are preserved when Word </a:t>
            </a:r>
            <a:r>
              <a:rPr lang="en-US" dirty="0" smtClean="0"/>
              <a:t>is </a:t>
            </a:r>
            <a:r>
              <a:rPr lang="en-US" dirty="0"/>
              <a:t>transferred to HTML. The list of supported features are lists, headings, bold, images, links, table layout and table headers. Each feature is </a:t>
            </a:r>
            <a:r>
              <a:rPr lang="en-US" dirty="0" smtClean="0"/>
              <a:t>indicated </a:t>
            </a:r>
            <a:r>
              <a:rPr lang="en-US" dirty="0"/>
              <a:t>by Yes or No. Paste as </a:t>
            </a:r>
            <a:r>
              <a:rPr lang="en-US" dirty="0" smtClean="0"/>
              <a:t>Plain </a:t>
            </a:r>
            <a:r>
              <a:rPr lang="en-US" dirty="0"/>
              <a:t>Text. (all No answers). Word-Clear Formatting (Only links and table layout transfer). </a:t>
            </a:r>
            <a:r>
              <a:rPr lang="en-US" dirty="0" smtClean="0"/>
              <a:t>Word2HTML </a:t>
            </a:r>
            <a:r>
              <a:rPr lang="en-US" dirty="0"/>
              <a:t>Online Tool (Yes to all except images and table headers). HTML-Cleaner (Yes to all except images and table headers.)</a:t>
            </a:r>
          </a:p>
          <a:p>
            <a:endParaRPr lang="en-US" dirty="0"/>
          </a:p>
        </p:txBody>
      </p:sp>
      <p:sp>
        <p:nvSpPr>
          <p:cNvPr id="6" name="Content Placeholder 2"/>
          <p:cNvSpPr txBox="1">
            <a:spLocks/>
          </p:cNvSpPr>
          <p:nvPr/>
        </p:nvSpPr>
        <p:spPr>
          <a:xfrm>
            <a:off x="-19173" y="6240379"/>
            <a:ext cx="12018668" cy="69783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2456762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 Word to </a:t>
            </a:r>
            <a:r>
              <a:rPr lang="en-US" dirty="0" smtClean="0"/>
              <a:t>HTML</a:t>
            </a:r>
            <a:r>
              <a:rPr lang="en-US" dirty="0" smtClean="0">
                <a:latin typeface="Vrinda" panose="020B0502040204020203" pitchFamily="34" charset="0"/>
                <a:cs typeface="Vrinda" panose="020B0502040204020203" pitchFamily="34" charset="0"/>
              </a:rPr>
              <a:t>-</a:t>
            </a:r>
            <a:r>
              <a:rPr lang="en-US" dirty="0" smtClean="0"/>
              <a:t>Questions (4)</a:t>
            </a:r>
            <a:endParaRPr lang="en-US" dirty="0"/>
          </a:p>
        </p:txBody>
      </p:sp>
      <p:sp>
        <p:nvSpPr>
          <p:cNvPr id="3" name="Content Placeholder 2"/>
          <p:cNvSpPr>
            <a:spLocks noGrp="1"/>
          </p:cNvSpPr>
          <p:nvPr>
            <p:ph idx="1"/>
          </p:nvPr>
        </p:nvSpPr>
        <p:spPr/>
        <p:txBody>
          <a:bodyPr/>
          <a:lstStyle/>
          <a:p>
            <a:r>
              <a:rPr lang="en-US" b="1" dirty="0"/>
              <a:t>Why did you choose the HTML-Cleaner tool when there are other ways to convert</a:t>
            </a:r>
            <a:r>
              <a:rPr lang="en-US" b="1" dirty="0" smtClean="0"/>
              <a:t>?</a:t>
            </a:r>
            <a:br>
              <a:rPr lang="en-US" b="1" dirty="0" smtClean="0"/>
            </a:br>
            <a:r>
              <a:rPr lang="en-US" b="1" dirty="0" smtClean="0">
                <a:solidFill>
                  <a:srgbClr val="7030A0"/>
                </a:solidFill>
              </a:rPr>
              <a:t>Answer:</a:t>
            </a:r>
            <a:r>
              <a:rPr lang="en-US" b="1" dirty="0" smtClean="0"/>
              <a:t> </a:t>
            </a:r>
          </a:p>
          <a:p>
            <a:pPr lvl="1"/>
            <a:r>
              <a:rPr lang="en-US" b="1" dirty="0" smtClean="0"/>
              <a:t>We can add much of the page structure (headings, lists, etc.) in Word before conversion. </a:t>
            </a:r>
          </a:p>
          <a:p>
            <a:pPr lvl="1"/>
            <a:r>
              <a:rPr lang="en-US" b="1" dirty="0" smtClean="0"/>
              <a:t>Faculty are familiar with Word and don’t find it as daunting a task.</a:t>
            </a:r>
          </a:p>
          <a:p>
            <a:pPr lvl="1"/>
            <a:r>
              <a:rPr lang="en-US" b="1" dirty="0" smtClean="0"/>
              <a:t>Many (not all) of the accessibility features are retained once the document is run through the HTML-Cleaner</a:t>
            </a:r>
            <a:r>
              <a:rPr lang="en-US" b="1" dirty="0" smtClean="0"/>
              <a:t>.</a:t>
            </a:r>
          </a:p>
          <a:p>
            <a:pPr lvl="1"/>
            <a:r>
              <a:rPr lang="en-US" b="1" dirty="0" smtClean="0"/>
              <a:t>We do not have to copy and paste code.</a:t>
            </a:r>
            <a:endParaRPr lang="en-US" b="1" dirty="0"/>
          </a:p>
        </p:txBody>
      </p:sp>
    </p:spTree>
    <p:extLst>
      <p:ext uri="{BB962C8B-B14F-4D97-AF65-F5344CB8AC3E}">
        <p14:creationId xmlns:p14="http://schemas.microsoft.com/office/powerpoint/2010/main" val="37965239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427</TotalTime>
  <Words>317</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Vrinda</vt:lpstr>
      <vt:lpstr>Wingdings 3</vt:lpstr>
      <vt:lpstr>Ion Boardroom</vt:lpstr>
      <vt:lpstr>Word to HTML March 4, 2015</vt:lpstr>
      <vt:lpstr>Accessibility Awareness</vt:lpstr>
      <vt:lpstr>Convert Word to HTML-Questions (1)</vt:lpstr>
      <vt:lpstr>Convert Word to HTML-Questions (2)</vt:lpstr>
      <vt:lpstr>Convert Word to HTML-Questions (3)</vt:lpstr>
      <vt:lpstr>Convert Word to HTML-Questions (4)</vt:lpstr>
    </vt:vector>
  </TitlesOfParts>
  <Company>NSCC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to HTML March 4, 2015</dc:title>
  <dc:creator>Lyle, Linda</dc:creator>
  <cp:lastModifiedBy>Lyle, Linda</cp:lastModifiedBy>
  <cp:revision>38</cp:revision>
  <cp:lastPrinted>2015-03-02T21:38:27Z</cp:lastPrinted>
  <dcterms:created xsi:type="dcterms:W3CDTF">2015-03-02T14:55:49Z</dcterms:created>
  <dcterms:modified xsi:type="dcterms:W3CDTF">2015-03-04T14:19:31Z</dcterms:modified>
</cp:coreProperties>
</file>